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71" r:id="rId4"/>
    <p:sldId id="259" r:id="rId5"/>
    <p:sldId id="260" r:id="rId6"/>
    <p:sldId id="261" r:id="rId7"/>
    <p:sldId id="263" r:id="rId8"/>
    <p:sldId id="264" r:id="rId9"/>
    <p:sldId id="265" r:id="rId10"/>
    <p:sldId id="262" r:id="rId11"/>
    <p:sldId id="272" r:id="rId12"/>
    <p:sldId id="273" r:id="rId13"/>
    <p:sldId id="274" r:id="rId14"/>
    <p:sldId id="269" r:id="rId15"/>
    <p:sldId id="275" r:id="rId16"/>
    <p:sldId id="270" r:id="rId17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5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C:\Users\user\Desktop\&#24405;&#23631;_20161225_201913.mp4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71298" y="1003214"/>
            <a:ext cx="9144000" cy="1595755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uFillTx/>
              </a:rPr>
              <a:t>  </a:t>
            </a:r>
            <a:r>
              <a:rPr lang="zh-CN" altLang="en-US" b="1" dirty="0">
                <a:solidFill>
                  <a:schemeClr val="bg1"/>
                </a:solidFill>
                <a:uFillTx/>
              </a:rPr>
              <a:t>贪吃蛇大作战 </a:t>
            </a:r>
            <a:r>
              <a:rPr lang="zh-CN" altLang="en-US" sz="3600" dirty="0">
                <a:solidFill>
                  <a:schemeClr val="bg1"/>
                </a:solidFill>
                <a:uFillTx/>
              </a:rPr>
              <a:t>简化版</a:t>
            </a:r>
            <a:r>
              <a:rPr lang="en-US" altLang="zh-CN" sz="3600" dirty="0">
                <a:solidFill>
                  <a:schemeClr val="bg1"/>
                </a:solidFill>
                <a:uFillTx/>
              </a:rPr>
              <a:t>2.0</a:t>
            </a:r>
            <a:r>
              <a:rPr lang="zh-CN" altLang="en-US" sz="3600" b="1" dirty="0">
                <a:solidFill>
                  <a:schemeClr val="bg1"/>
                </a:solidFill>
                <a:uFillTx/>
              </a:rPr>
              <a:t/>
            </a:r>
            <a:br>
              <a:rPr lang="zh-CN" altLang="en-US" sz="3600" b="1" dirty="0">
                <a:solidFill>
                  <a:schemeClr val="bg1"/>
                </a:solidFill>
                <a:uFillTx/>
              </a:rPr>
            </a:br>
            <a:r>
              <a:rPr lang="zh-CN" altLang="en-US" sz="3600" b="1" dirty="0">
                <a:solidFill>
                  <a:schemeClr val="bg1"/>
                </a:solidFill>
                <a:uFillTx/>
              </a:rPr>
              <a:t>  项目展示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301740" y="4493260"/>
            <a:ext cx="4526280" cy="1045210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chemeClr val="bg1"/>
                </a:solidFill>
                <a:uFillTx/>
              </a:rPr>
              <a:t>    </a:t>
            </a:r>
            <a:r>
              <a:rPr lang="zh-CN" altLang="en-US">
                <a:solidFill>
                  <a:schemeClr val="bg1"/>
                </a:solidFill>
                <a:uFillTx/>
              </a:rPr>
              <a:t>计算机取向：杜洪超  薛雨萌</a:t>
            </a:r>
          </a:p>
          <a:p>
            <a:r>
              <a:rPr lang="zh-CN" altLang="en-US">
                <a:solidFill>
                  <a:schemeClr val="bg1"/>
                </a:solidFill>
                <a:uFillTx/>
              </a:rPr>
              <a:t>       </a:t>
            </a:r>
          </a:p>
        </p:txBody>
      </p:sp>
    </p:spTree>
  </p:cSld>
  <p:clrMapOvr>
    <a:masterClrMapping/>
  </p:clrMapOvr>
  <p:transition>
    <p:sndAc>
      <p:stSnd>
        <p:snd r:embed="rId2" name="type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bldLvl="0" animBg="1"/>
      <p:bldP spid="2" grpId="3"/>
      <p:bldP spid="2" grpId="4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>
                <a:solidFill>
                  <a:schemeClr val="bg1"/>
                </a:solidFill>
                <a:uFillTx/>
              </a:rPr>
              <a:t>1.0</a:t>
            </a:r>
            <a:r>
              <a:rPr lang="zh-CN" altLang="en-US" b="1">
                <a:solidFill>
                  <a:schemeClr val="bg1"/>
                </a:solidFill>
                <a:uFillTx/>
              </a:rPr>
              <a:t>版本中</a:t>
            </a:r>
            <a:r>
              <a:rPr lang="en-US" altLang="zh-CN" b="1">
                <a:solidFill>
                  <a:schemeClr val="bg1"/>
                </a:solidFill>
                <a:uFillTx/>
              </a:rPr>
              <a:t>AI</a:t>
            </a:r>
            <a:r>
              <a:rPr lang="zh-CN" altLang="en-US" b="1">
                <a:solidFill>
                  <a:schemeClr val="bg1"/>
                </a:solidFill>
                <a:uFillTx/>
              </a:rPr>
              <a:t>最终效果</a:t>
            </a:r>
          </a:p>
        </p:txBody>
      </p:sp>
      <p:pic>
        <p:nvPicPr>
          <p:cNvPr id="4" name="内容占位符 3" descr="YJQC]2IEA%7S934~Q6__@$A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2205" y="1254125"/>
            <a:ext cx="5965190" cy="4943475"/>
          </a:xfrm>
          <a:prstGeom prst="rect">
            <a:avLst/>
          </a:prstGeom>
        </p:spPr>
      </p:pic>
      <p:pic>
        <p:nvPicPr>
          <p:cNvPr id="5" name="图片 4" descr="J~22VBF5OT]AFMUFBZYSTK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515" y="1297940"/>
            <a:ext cx="5943600" cy="48996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>
                <a:solidFill>
                  <a:schemeClr val="bg1"/>
                </a:solidFill>
                <a:uFillTx/>
              </a:rPr>
              <a:t>后期制作与</a:t>
            </a:r>
            <a:r>
              <a:rPr lang="en-US" altLang="zh-CN" b="1">
                <a:solidFill>
                  <a:schemeClr val="bg1"/>
                </a:solidFill>
                <a:uFillTx/>
              </a:rPr>
              <a:t>2.0</a:t>
            </a:r>
            <a:r>
              <a:rPr lang="zh-CN" altLang="en-US" b="1">
                <a:solidFill>
                  <a:schemeClr val="bg1"/>
                </a:solidFill>
                <a:uFillTx/>
              </a:rPr>
              <a:t>版本的升级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4000">
                <a:solidFill>
                  <a:schemeClr val="bg1"/>
                </a:solidFill>
                <a:uFillTx/>
              </a:rPr>
              <a:t>增加排行榜与系统消息组件</a:t>
            </a:r>
          </a:p>
          <a:p>
            <a:r>
              <a:rPr lang="zh-CN" altLang="en-US" sz="4000">
                <a:solidFill>
                  <a:schemeClr val="bg1"/>
                </a:solidFill>
                <a:uFillTx/>
                <a:sym typeface="+mn-ea"/>
              </a:rPr>
              <a:t>增加双人玩法</a:t>
            </a:r>
            <a:endParaRPr lang="zh-CN" altLang="en-US" sz="4000">
              <a:solidFill>
                <a:schemeClr val="bg1"/>
              </a:solidFill>
              <a:uFillTx/>
            </a:endParaRPr>
          </a:p>
          <a:p>
            <a:r>
              <a:rPr lang="zh-CN" altLang="en-US" sz="4000">
                <a:solidFill>
                  <a:schemeClr val="bg1"/>
                </a:solidFill>
                <a:uFillTx/>
                <a:sym typeface="+mn-ea"/>
              </a:rPr>
              <a:t>设置游戏模式</a:t>
            </a:r>
            <a:endParaRPr lang="zh-CN" altLang="en-US" sz="4000">
              <a:solidFill>
                <a:schemeClr val="bg1"/>
              </a:solidFill>
              <a:uFillTx/>
            </a:endParaRPr>
          </a:p>
          <a:p>
            <a:r>
              <a:rPr lang="zh-CN" altLang="en-US" sz="4000">
                <a:solidFill>
                  <a:schemeClr val="bg1"/>
                </a:solidFill>
                <a:uFillTx/>
              </a:rPr>
              <a:t>夜间模式提高游戏乐趣与可玩性</a:t>
            </a:r>
          </a:p>
          <a:p>
            <a:r>
              <a:rPr lang="zh-CN" altLang="en-US" sz="4000">
                <a:solidFill>
                  <a:schemeClr val="bg1"/>
                </a:solidFill>
                <a:uFillTx/>
              </a:rPr>
              <a:t>添加设置选项与开发者选项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素材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8965" y="1558290"/>
            <a:ext cx="2171065" cy="4351655"/>
          </a:xfrm>
          <a:prstGeom prst="rect">
            <a:avLst/>
          </a:prstGeom>
        </p:spPr>
      </p:pic>
      <p:pic>
        <p:nvPicPr>
          <p:cNvPr id="5" name="图片 4" descr="素材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850" y="1924685"/>
            <a:ext cx="7457440" cy="3618865"/>
          </a:xfrm>
          <a:prstGeom prst="rect">
            <a:avLst/>
          </a:prstGeom>
        </p:spPr>
      </p:pic>
      <p:pic>
        <p:nvPicPr>
          <p:cNvPr id="6" name="图片 5" descr="素材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5975" y="1691005"/>
            <a:ext cx="7181215" cy="35902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50" presetClass="exit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800" decel="100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素材1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6795" y="753110"/>
            <a:ext cx="9647555" cy="5607685"/>
          </a:xfrm>
          <a:prstGeom prst="rect">
            <a:avLst/>
          </a:prstGeom>
        </p:spPr>
      </p:pic>
      <p:pic>
        <p:nvPicPr>
          <p:cNvPr id="5" name="图片 4" descr="素材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98345"/>
            <a:ext cx="4752340" cy="2105025"/>
          </a:xfrm>
          <a:prstGeom prst="rect">
            <a:avLst/>
          </a:prstGeom>
        </p:spPr>
      </p:pic>
      <p:pic>
        <p:nvPicPr>
          <p:cNvPr id="6" name="图片 5" descr="素材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2010" y="1007745"/>
            <a:ext cx="5895340" cy="4085590"/>
          </a:xfrm>
          <a:prstGeom prst="rect">
            <a:avLst/>
          </a:prstGeom>
        </p:spPr>
      </p:pic>
      <p:pic>
        <p:nvPicPr>
          <p:cNvPr id="7" name="图片 6" descr="素材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2850" y="1052830"/>
            <a:ext cx="4685665" cy="47523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6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ppt_x+0.155"/>
                                          </p:val>
                                        </p:tav>
                                        <p:tav tm="55000">
                                          <p:val>
                                            <p:strVal val="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019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076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169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0296"/>
                                          </p:val>
                                        </p:tav>
                                        <p:tav tm="25000">
                                          <p:val>
                                            <p:strVal val="ppt_y+0.0454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0639"/>
                                          </p:val>
                                        </p:tav>
                                        <p:tav tm="35000">
                                          <p:val>
                                            <p:strVal val="ppt_y+0.0846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071"/>
                                          </p:val>
                                        </p:tav>
                                        <p:tav tm="45000">
                                          <p:val>
                                            <p:strVal val="ppt_y+0.1307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ppt_y+0.1792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029"/>
                                          </p:val>
                                        </p:tav>
                                        <p:tav tm="65000">
                                          <p:val>
                                            <p:strVal val="ppt_y+0.2253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461"/>
                                          </p:val>
                                        </p:tav>
                                        <p:tav tm="75000">
                                          <p:val>
                                            <p:strVal val="ppt_y+0.2646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2804"/>
                                          </p:val>
                                        </p:tav>
                                        <p:tav tm="85000">
                                          <p:val>
                                            <p:strVal val="ppt_y+0.2931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024"/>
                                          </p:val>
                                        </p:tav>
                                        <p:tav tm="95000">
                                          <p:val>
                                            <p:strVal val="ppt_y+0.308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100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-0.0500*(ppt_x*0.9511+(1-ppt_y)*0.3090)"/>
                                          </p:val>
                                        </p:tav>
                                        <p:tav tm="10000">
                                          <p:val>
                                            <p:strVal val="ppt_x+-0.1000*(ppt_x*0.8090+(1-ppt_y)*0.5878)"/>
                                          </p:val>
                                        </p:tav>
                                        <p:tav tm="15000">
                                          <p:val>
                                            <p:strVal val="ppt_x+-0.1500*(ppt_x*0.5878+(1-ppt_y)*0.8090)"/>
                                          </p:val>
                                        </p:tav>
                                        <p:tav tm="20000">
                                          <p:val>
                                            <p:strVal val="ppt_x+-0.2000*(ppt_x*0.3090+(1-ppt_y)*0.9511)"/>
                                          </p:val>
                                        </p:tav>
                                        <p:tav tm="25000">
                                          <p:val>
                                            <p:strVal val="ppt_x+-0.2500*(ppt_x*-0.0000+(1-ppt_y)*1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x+-0.3000*(ppt_x*-0.3090+(1-ppt_y)*0.9511)"/>
                                          </p:val>
                                        </p:tav>
                                        <p:tav tm="35000">
                                          <p:val>
                                            <p:strVal val="ppt_x+-0.3500*(ppt_x*-0.5878+(1-ppt_y)*0.8090)"/>
                                          </p:val>
                                        </p:tav>
                                        <p:tav tm="40000">
                                          <p:val>
                                            <p:strVal val="ppt_x+-0.4000*(ppt_x*-0.8090+(1-ppt_y)*0.5878)"/>
                                          </p:val>
                                        </p:tav>
                                        <p:tav tm="45000">
                                          <p:val>
                                            <p:strVal val="ppt_x+-0.4500*(ppt_x*-0.9511+(1-ppt_y)*0.3090)"/>
                                          </p:val>
                                        </p:tav>
                                        <p:tav tm="50000">
                                          <p:val>
                                            <p:strVal val="ppt_x+-0.5000*(ppt_x*-1.0000+(1-ppt_y)*-0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x+-0.5500*(ppt_x*-0.9511+(1-ppt_y)*-0.3090)"/>
                                          </p:val>
                                        </p:tav>
                                        <p:tav tm="60000">
                                          <p:val>
                                            <p:strVal val="ppt_x+-0.6000*(ppt_x*-0.8090+(1-ppt_y)*-0.5878)"/>
                                          </p:val>
                                        </p:tav>
                                        <p:tav tm="65000">
                                          <p:val>
                                            <p:strVal val="ppt_x+-0.6500*(ppt_x*-0.5878+(1-ppt_y)*-0.8090)"/>
                                          </p:val>
                                        </p:tav>
                                        <p:tav tm="70000">
                                          <p:val>
                                            <p:strVal val="ppt_x+-0.7000*(ppt_x*-0.3090+(1-ppt_y)*-0.9511)"/>
                                          </p:val>
                                        </p:tav>
                                        <p:tav tm="75000">
                                          <p:val>
                                            <p:strVal val="ppt_x+-0.7500*(ppt_x*0.0000+(1-ppt_y)*-1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x+-0.8000*(ppt_x*0.3090+(1-ppt_y)*-0.9511)"/>
                                          </p:val>
                                        </p:tav>
                                        <p:tav tm="85000">
                                          <p:val>
                                            <p:strVal val="ppt_x+-0.8500*(ppt_x*0.5878+(1-ppt_y)*-0.8090)"/>
                                          </p:val>
                                        </p:tav>
                                        <p:tav tm="90000">
                                          <p:val>
                                            <p:strVal val="ppt_x+-0.9000*(ppt_x*0.8090+(1-ppt_y)*-0.5878)"/>
                                          </p:val>
                                        </p:tav>
                                        <p:tav tm="95000">
                                          <p:val>
                                            <p:strVal val="ppt_x+-0.9500*(ppt_x*0.9511+(1-ppt_y)*-0.3090)"/>
                                          </p:val>
                                        </p:tav>
                                        <p:tav tm="100000">
                                          <p:val>
                                            <p:strVal val="ppt_x+-1.0000*(ppt_x*1.0000+(1-ppt_y)*0.0000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-0.0500*(ppt_x*0.3090-(1-ppt_y)*0.9511)"/>
                                          </p:val>
                                        </p:tav>
                                        <p:tav tm="10000">
                                          <p:val>
                                            <p:strVal val="ppt_y+-0.1000*(ppt_x*0.5878-(1-ppt_y)*0.8090)"/>
                                          </p:val>
                                        </p:tav>
                                        <p:tav tm="15000">
                                          <p:val>
                                            <p:strVal val="ppt_y+-0.1500*(ppt_x*0.8090-(1-ppt_y)*0.5878)"/>
                                          </p:val>
                                        </p:tav>
                                        <p:tav tm="20000">
                                          <p:val>
                                            <p:strVal val="ppt_y+-0.2000*(ppt_x*0.9511-(1-ppt_y)*0.3090)"/>
                                          </p:val>
                                        </p:tav>
                                        <p:tav tm="25000">
                                          <p:val>
                                            <p:strVal val="ppt_y+-0.2500*(ppt_x*1.0000-(1-ppt_y)*-0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y+-0.3000*(ppt_x*0.9511-(1-ppt_y)*-0.3090)"/>
                                          </p:val>
                                        </p:tav>
                                        <p:tav tm="35000">
                                          <p:val>
                                            <p:strVal val="ppt_y+-0.3500*(ppt_x*0.8090-(1-ppt_y)*-0.5878)"/>
                                          </p:val>
                                        </p:tav>
                                        <p:tav tm="40000">
                                          <p:val>
                                            <p:strVal val="ppt_y+-0.4000*(ppt_x*0.5878-(1-ppt_y)*-0.8090)"/>
                                          </p:val>
                                        </p:tav>
                                        <p:tav tm="45000">
                                          <p:val>
                                            <p:strVal val="ppt_y+-0.4500*(ppt_x*0.3090-(1-ppt_y)*-0.9511)"/>
                                          </p:val>
                                        </p:tav>
                                        <p:tav tm="50000">
                                          <p:val>
                                            <p:strVal val="ppt_y+-0.5000*(ppt_x*-0.0000-(1-ppt_y)*-1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y+-0.5500*(ppt_x*-0.3090-(1-ppt_y)*-0.9511)"/>
                                          </p:val>
                                        </p:tav>
                                        <p:tav tm="60000">
                                          <p:val>
                                            <p:strVal val="ppt_y+-0.6000*(ppt_x*-0.5878-(1-ppt_y)*-0.8090)"/>
                                          </p:val>
                                        </p:tav>
                                        <p:tav tm="65000">
                                          <p:val>
                                            <p:strVal val="ppt_y+-0.6500*(ppt_x*-0.8090-(1-ppt_y)*-0.5878)"/>
                                          </p:val>
                                        </p:tav>
                                        <p:tav tm="70000">
                                          <p:val>
                                            <p:strVal val="ppt_y+-0.7000*(ppt_x*-0.9511-(1-ppt_y)*-0.3090)"/>
                                          </p:val>
                                        </p:tav>
                                        <p:tav tm="75000">
                                          <p:val>
                                            <p:strVal val="ppt_y+-0.7500*(ppt_x*-1.0000-(1-ppt_y)*0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y+-0.8000*(ppt_x*-0.9511-(1-ppt_y)*0.3090)"/>
                                          </p:val>
                                        </p:tav>
                                        <p:tav tm="85000">
                                          <p:val>
                                            <p:strVal val="ppt_y+-0.8500*(ppt_x*-0.8090-(1-ppt_y)*0.5878)"/>
                                          </p:val>
                                        </p:tav>
                                        <p:tav tm="90000">
                                          <p:val>
                                            <p:strVal val="ppt_y+-0.9000*(ppt_x*-0.5878-(1-ppt_y)*0.8090)"/>
                                          </p:val>
                                        </p:tav>
                                        <p:tav tm="95000">
                                          <p:val>
                                            <p:strVal val="ppt_y+-0.9500*(ppt_x*-0.3090-(1-ppt_y)*0.9511)"/>
                                          </p:val>
                                        </p:tav>
                                        <p:tav tm="100000">
                                          <p:val>
                                            <p:strVal val="ppt_y+-1.0000*(ppt_x*0.0000-(1-ppt_y)*1.0000)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1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5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C -0.37517 0.88508  -0.02552 0.75279  0.0908 0.66613  C  0.20747 0.57948  0.21649 0.50394  0.23177 0.40825  C 0.24705 0.31256 0.22118 0.15964   0.18264 0.09152  C 0.1441 0.02341  0.03802 0.0  0.0 0.0  " pathEditMode="relative" ptsTypes="">
                                      <p:cBhvr>
                                        <p:cTn id="5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>
                <a:solidFill>
                  <a:schemeClr val="bg1"/>
                </a:solidFill>
                <a:uFillTx/>
              </a:rPr>
              <a:t>整体界面</a:t>
            </a:r>
          </a:p>
        </p:txBody>
      </p:sp>
      <p:pic>
        <p:nvPicPr>
          <p:cNvPr id="3" name="图片 2" descr="素材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365125"/>
            <a:ext cx="8680450" cy="62280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u="sng">
                <a:solidFill>
                  <a:schemeClr val="bg1"/>
                </a:solidFill>
                <a:uFillTx/>
              </a:rPr>
              <a:t>游戏展示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0115" y="1243330"/>
            <a:ext cx="10515600" cy="1325563"/>
          </a:xfrm>
        </p:spPr>
        <p:txBody>
          <a:bodyPr/>
          <a:lstStyle/>
          <a:p>
            <a:pPr algn="ctr"/>
            <a:r>
              <a:rPr lang="zh-CN" altLang="en-US" sz="6000" b="1">
                <a:solidFill>
                  <a:schemeClr val="bg1"/>
                </a:solidFill>
                <a:uFillTx/>
              </a:rPr>
              <a:t>展示到此结束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408045"/>
            <a:ext cx="10515600" cy="2759075"/>
          </a:xfrm>
        </p:spPr>
        <p:txBody>
          <a:bodyPr/>
          <a:lstStyle/>
          <a:p>
            <a:pPr marL="0" indent="0" algn="ctr">
              <a:buNone/>
            </a:pPr>
            <a:r>
              <a:rPr lang="zh-CN" altLang="en-US" sz="9600">
                <a:solidFill>
                  <a:schemeClr val="bg1"/>
                </a:solidFill>
                <a:uFillTx/>
              </a:rPr>
              <a:t>谢谢大家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20775"/>
          </a:xfrm>
        </p:spPr>
        <p:txBody>
          <a:bodyPr/>
          <a:lstStyle/>
          <a:p>
            <a:pPr algn="ctr"/>
            <a:r>
              <a:rPr lang="zh-CN" altLang="en-US">
                <a:solidFill>
                  <a:schemeClr val="bg1"/>
                </a:solidFill>
                <a:uFillTx/>
              </a:rPr>
              <a:t>游戏规则</a:t>
            </a:r>
          </a:p>
        </p:txBody>
      </p:sp>
      <p:pic>
        <p:nvPicPr>
          <p:cNvPr id="5" name="图片 4" descr="超级截屏_20161225_2044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210" y="1397635"/>
            <a:ext cx="7308215" cy="4062095"/>
          </a:xfrm>
          <a:prstGeom prst="rect">
            <a:avLst/>
          </a:prstGeom>
        </p:spPr>
      </p:pic>
      <p:pic>
        <p:nvPicPr>
          <p:cNvPr id="6" name="图片 5" descr="超级截屏_20161225_20450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95" y="2415540"/>
            <a:ext cx="6904355" cy="4008755"/>
          </a:xfrm>
          <a:prstGeom prst="rect">
            <a:avLst/>
          </a:prstGeom>
        </p:spPr>
      </p:pic>
      <p:pic>
        <p:nvPicPr>
          <p:cNvPr id="7" name="图片 6" descr="超级截屏_20161225_2045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9040" y="1961515"/>
            <a:ext cx="7300595" cy="3924935"/>
          </a:xfrm>
          <a:prstGeom prst="rect">
            <a:avLst/>
          </a:prstGeom>
        </p:spPr>
      </p:pic>
      <p:pic>
        <p:nvPicPr>
          <p:cNvPr id="8" name="图片 7" descr="超级截屏_20161225_20453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6030" y="1961515"/>
            <a:ext cx="7224395" cy="392493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9086215" y="741680"/>
            <a:ext cx="129286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hlinkClick r:id="rId6" action="ppaction://hlinkfile"/>
              </a:rPr>
              <a:t>演示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>
                <a:solidFill>
                  <a:schemeClr val="bg1"/>
                </a:solidFill>
                <a:uFillTx/>
              </a:rPr>
              <a:t>原版游戏展示</a:t>
            </a:r>
          </a:p>
        </p:txBody>
      </p:sp>
      <p:pic>
        <p:nvPicPr>
          <p:cNvPr id="4" name="内容占位符 3" descr="素材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3720" y="1825625"/>
            <a:ext cx="8543925" cy="4351655"/>
          </a:xfrm>
          <a:prstGeom prst="rect">
            <a:avLst/>
          </a:prstGeom>
        </p:spPr>
      </p:pic>
      <p:pic>
        <p:nvPicPr>
          <p:cNvPr id="5" name="图片 4" descr="素材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3720" y="1336040"/>
            <a:ext cx="9337040" cy="4841240"/>
          </a:xfrm>
          <a:prstGeom prst="rect">
            <a:avLst/>
          </a:prstGeom>
        </p:spPr>
      </p:pic>
      <p:pic>
        <p:nvPicPr>
          <p:cNvPr id="6" name="图片 5" descr="素材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6125" y="1295400"/>
            <a:ext cx="8823325" cy="49225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8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plus(out)">
                                      <p:cBhvr>
                                        <p:cTn id="2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1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>
                <a:solidFill>
                  <a:schemeClr val="bg1"/>
                </a:solidFill>
                <a:uFillTx/>
              </a:rPr>
              <a:t>具体实现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74700" y="1752600"/>
            <a:ext cx="10515600" cy="3574415"/>
          </a:xfrm>
        </p:spPr>
        <p:txBody>
          <a:bodyPr/>
          <a:lstStyle/>
          <a:p>
            <a:r>
              <a:rPr lang="zh-CN" altLang="en-US" sz="6600">
                <a:solidFill>
                  <a:schemeClr val="bg1"/>
                </a:solidFill>
                <a:uFillTx/>
              </a:rPr>
              <a:t>游戏框架与界面</a:t>
            </a:r>
          </a:p>
          <a:p>
            <a:r>
              <a:rPr lang="en-US" altLang="zh-CN" sz="6600">
                <a:solidFill>
                  <a:schemeClr val="bg1"/>
                </a:solidFill>
                <a:uFillTx/>
              </a:rPr>
              <a:t>AI</a:t>
            </a:r>
            <a:r>
              <a:rPr lang="zh-CN" altLang="en-US" sz="6600">
                <a:solidFill>
                  <a:schemeClr val="bg1"/>
                </a:solidFill>
                <a:uFillTx/>
              </a:rPr>
              <a:t>实现</a:t>
            </a:r>
          </a:p>
          <a:p>
            <a:r>
              <a:rPr lang="zh-CN" altLang="en-US" sz="6600">
                <a:solidFill>
                  <a:schemeClr val="bg1"/>
                </a:solidFill>
                <a:uFillTx/>
              </a:rPr>
              <a:t>后期制作与升级</a:t>
            </a:r>
          </a:p>
          <a:p>
            <a:endParaRPr lang="zh-CN" altLang="en-US">
              <a:solidFill>
                <a:schemeClr val="bg1"/>
              </a:solidFill>
              <a:uFillTx/>
            </a:endParaRPr>
          </a:p>
          <a:p>
            <a:endParaRPr lang="zh-CN" altLang="en-US">
              <a:solidFill>
                <a:schemeClr val="bg1"/>
              </a:solidFill>
              <a:uFillTx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>
                <a:solidFill>
                  <a:schemeClr val="bg1"/>
                </a:solidFill>
                <a:uFillTx/>
              </a:rPr>
              <a:t>建设游戏框架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990090"/>
          </a:xfrm>
        </p:spPr>
        <p:txBody>
          <a:bodyPr/>
          <a:lstStyle/>
          <a:p>
            <a:r>
              <a:rPr lang="zh-CN" altLang="en-US">
                <a:solidFill>
                  <a:schemeClr val="bg1"/>
                </a:solidFill>
                <a:uFillTx/>
              </a:rPr>
              <a:t>模型</a:t>
            </a:r>
            <a:r>
              <a:rPr lang="en-US" altLang="zh-CN">
                <a:solidFill>
                  <a:schemeClr val="bg1"/>
                </a:solidFill>
                <a:uFillTx/>
              </a:rPr>
              <a:t>(Grid</a:t>
            </a:r>
            <a:r>
              <a:rPr lang="zh-CN" altLang="en-US">
                <a:solidFill>
                  <a:schemeClr val="bg1"/>
                </a:solidFill>
                <a:uFillTx/>
              </a:rPr>
              <a:t>类 </a:t>
            </a:r>
            <a:r>
              <a:rPr lang="en-US" altLang="zh-CN">
                <a:solidFill>
                  <a:schemeClr val="bg1"/>
                </a:solidFill>
                <a:uFillTx/>
              </a:rPr>
              <a:t>snake</a:t>
            </a:r>
            <a:r>
              <a:rPr lang="zh-CN" altLang="en-US">
                <a:solidFill>
                  <a:schemeClr val="bg1"/>
                </a:solidFill>
                <a:uFillTx/>
              </a:rPr>
              <a:t>类 </a:t>
            </a:r>
            <a:r>
              <a:rPr lang="en-US" altLang="zh-CN">
                <a:solidFill>
                  <a:schemeClr val="bg1"/>
                </a:solidFill>
                <a:uFillTx/>
              </a:rPr>
              <a:t>snakeAI</a:t>
            </a:r>
            <a:r>
              <a:rPr lang="zh-CN" altLang="en-US">
                <a:solidFill>
                  <a:schemeClr val="bg1"/>
                </a:solidFill>
                <a:uFillTx/>
              </a:rPr>
              <a:t>类 </a:t>
            </a:r>
            <a:r>
              <a:rPr lang="en-US" altLang="zh-CN">
                <a:solidFill>
                  <a:schemeClr val="bg1"/>
                </a:solidFill>
                <a:uFillTx/>
              </a:rPr>
              <a:t>food</a:t>
            </a:r>
            <a:r>
              <a:rPr lang="zh-CN" altLang="en-US">
                <a:solidFill>
                  <a:schemeClr val="bg1"/>
                </a:solidFill>
                <a:uFillTx/>
              </a:rPr>
              <a:t>类</a:t>
            </a:r>
            <a:r>
              <a:rPr lang="en-US" altLang="zh-CN">
                <a:solidFill>
                  <a:schemeClr val="bg1"/>
                </a:solidFill>
                <a:uFillTx/>
              </a:rPr>
              <a:t>)</a:t>
            </a:r>
          </a:p>
          <a:p>
            <a:r>
              <a:rPr lang="zh-CN" altLang="en-US">
                <a:solidFill>
                  <a:schemeClr val="bg1"/>
                </a:solidFill>
                <a:uFillTx/>
              </a:rPr>
              <a:t>视图</a:t>
            </a:r>
            <a:r>
              <a:rPr lang="en-US" altLang="zh-CN">
                <a:solidFill>
                  <a:schemeClr val="bg1"/>
                </a:solidFill>
                <a:uFillTx/>
              </a:rPr>
              <a:t>(SnakeApp</a:t>
            </a:r>
            <a:r>
              <a:rPr lang="zh-CN" altLang="en-US">
                <a:solidFill>
                  <a:schemeClr val="bg1"/>
                </a:solidFill>
                <a:uFillTx/>
              </a:rPr>
              <a:t>类 </a:t>
            </a:r>
            <a:r>
              <a:rPr lang="en-US" altLang="zh-CN">
                <a:solidFill>
                  <a:schemeClr val="bg1"/>
                </a:solidFill>
                <a:uFillTx/>
              </a:rPr>
              <a:t>GameView</a:t>
            </a:r>
            <a:r>
              <a:rPr lang="zh-CN" altLang="en-US">
                <a:solidFill>
                  <a:schemeClr val="bg1"/>
                </a:solidFill>
                <a:uFillTx/>
              </a:rPr>
              <a:t>类</a:t>
            </a:r>
            <a:r>
              <a:rPr lang="en-US" altLang="zh-CN">
                <a:solidFill>
                  <a:schemeClr val="bg1"/>
                </a:solidFill>
                <a:uFillTx/>
              </a:rPr>
              <a:t>)</a:t>
            </a:r>
          </a:p>
          <a:p>
            <a:r>
              <a:rPr lang="zh-CN" altLang="en-US">
                <a:solidFill>
                  <a:schemeClr val="bg1"/>
                </a:solidFill>
                <a:uFillTx/>
              </a:rPr>
              <a:t>控制器</a:t>
            </a:r>
            <a:r>
              <a:rPr lang="en-US" altLang="zh-CN">
                <a:solidFill>
                  <a:schemeClr val="bg1"/>
                </a:solidFill>
                <a:uFillTx/>
              </a:rPr>
              <a:t>(GameControl</a:t>
            </a:r>
            <a:r>
              <a:rPr lang="zh-CN" altLang="en-US">
                <a:solidFill>
                  <a:schemeClr val="bg1"/>
                </a:solidFill>
                <a:uFillTx/>
              </a:rPr>
              <a:t>类</a:t>
            </a:r>
            <a:r>
              <a:rPr lang="en-US" altLang="zh-CN">
                <a:solidFill>
                  <a:schemeClr val="bg1"/>
                </a:solidFill>
                <a:uFillTx/>
              </a:rPr>
              <a:t>)</a:t>
            </a:r>
          </a:p>
          <a:p>
            <a:endParaRPr lang="en-US" altLang="zh-CN">
              <a:solidFill>
                <a:schemeClr val="bg1"/>
              </a:solidFill>
              <a:uFillTx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18210" y="3924935"/>
            <a:ext cx="53467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uFillTx/>
              </a:rPr>
              <a:t>辅助类</a:t>
            </a:r>
            <a:r>
              <a:rPr lang="en-US" altLang="zh-CN" sz="2400">
                <a:solidFill>
                  <a:schemeClr val="bg1"/>
                </a:solidFill>
                <a:uFillTx/>
              </a:rPr>
              <a:t>(Direction</a:t>
            </a:r>
            <a:r>
              <a:rPr lang="zh-CN" altLang="en-US" sz="2400">
                <a:solidFill>
                  <a:schemeClr val="bg1"/>
                </a:solidFill>
                <a:uFillTx/>
              </a:rPr>
              <a:t>类 </a:t>
            </a:r>
            <a:r>
              <a:rPr lang="en-US" altLang="zh-CN" sz="2400">
                <a:solidFill>
                  <a:schemeClr val="bg1"/>
                </a:solidFill>
                <a:uFillTx/>
              </a:rPr>
              <a:t>Node</a:t>
            </a:r>
            <a:r>
              <a:rPr lang="zh-CN" altLang="en-US" sz="2400">
                <a:solidFill>
                  <a:schemeClr val="bg1"/>
                </a:solidFill>
                <a:uFillTx/>
              </a:rPr>
              <a:t>类 </a:t>
            </a:r>
            <a:r>
              <a:rPr lang="en-US" altLang="zh-CN" sz="2400">
                <a:solidFill>
                  <a:schemeClr val="bg1"/>
                </a:solidFill>
                <a:uFillTx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>
                <a:solidFill>
                  <a:schemeClr val="bg1"/>
                </a:solidFill>
                <a:uFillTx/>
              </a:rPr>
              <a:t>Grid</a:t>
            </a:r>
            <a:r>
              <a:rPr lang="zh-CN" altLang="en-US" b="1">
                <a:solidFill>
                  <a:schemeClr val="bg1"/>
                </a:solidFill>
                <a:uFillTx/>
              </a:rPr>
              <a:t>类</a:t>
            </a:r>
          </a:p>
        </p:txBody>
      </p:sp>
      <p:pic>
        <p:nvPicPr>
          <p:cNvPr id="3" name="图片 2" descr="素材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530" y="14605"/>
            <a:ext cx="9552305" cy="6828790"/>
          </a:xfrm>
          <a:prstGeom prst="rect">
            <a:avLst/>
          </a:prstGeom>
        </p:spPr>
      </p:pic>
      <p:pic>
        <p:nvPicPr>
          <p:cNvPr id="5" name="图片 4" descr="素材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625" y="14605"/>
            <a:ext cx="5476240" cy="7019290"/>
          </a:xfrm>
          <a:prstGeom prst="rect">
            <a:avLst/>
          </a:prstGeom>
        </p:spPr>
      </p:pic>
      <p:pic>
        <p:nvPicPr>
          <p:cNvPr id="7" name="图片 6" descr="素材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4305" y="14605"/>
            <a:ext cx="4514215" cy="64573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8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2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*0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>
                <a:solidFill>
                  <a:schemeClr val="bg1"/>
                </a:solidFill>
                <a:uFillTx/>
              </a:rPr>
              <a:t>游戏视图</a:t>
            </a:r>
          </a:p>
        </p:txBody>
      </p:sp>
      <p:pic>
        <p:nvPicPr>
          <p:cNvPr id="3" name="图片 2" descr="素材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050" y="419100"/>
            <a:ext cx="7581265" cy="6019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>
                <a:solidFill>
                  <a:schemeClr val="bg1"/>
                </a:solidFill>
                <a:uFillTx/>
              </a:rPr>
              <a:t>游戏控制器</a:t>
            </a:r>
          </a:p>
        </p:txBody>
      </p:sp>
      <p:pic>
        <p:nvPicPr>
          <p:cNvPr id="3" name="图片 2" descr="素材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240" y="1375410"/>
            <a:ext cx="6228715" cy="52095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>
                <a:solidFill>
                  <a:schemeClr val="bg1"/>
                </a:solidFill>
                <a:uFillTx/>
              </a:rPr>
              <a:t>AI</a:t>
            </a:r>
            <a:r>
              <a:rPr lang="zh-CN" altLang="en-US" b="1">
                <a:solidFill>
                  <a:schemeClr val="bg1"/>
                </a:solidFill>
                <a:uFillTx/>
              </a:rPr>
              <a:t>设计与实现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4800">
                <a:solidFill>
                  <a:schemeClr val="bg1"/>
                </a:solidFill>
                <a:uFillTx/>
              </a:rPr>
              <a:t>简单搜索加局面评估与随机数处理</a:t>
            </a:r>
          </a:p>
          <a:p>
            <a:r>
              <a:rPr lang="zh-CN" altLang="en-US" sz="4800">
                <a:solidFill>
                  <a:schemeClr val="bg1"/>
                </a:solidFill>
                <a:uFillTx/>
              </a:rPr>
              <a:t>加强对墙壁的判断，控制随机数条件</a:t>
            </a:r>
          </a:p>
          <a:p>
            <a:r>
              <a:rPr lang="zh-CN" altLang="en-US" sz="4800">
                <a:solidFill>
                  <a:schemeClr val="bg1"/>
                </a:solidFill>
                <a:uFillTx/>
              </a:rPr>
              <a:t>明确优先级，分别判断，添加目标属性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159</Words>
  <Application>Microsoft Office PowerPoint</Application>
  <PresentationFormat>宽屏</PresentationFormat>
  <Paragraphs>33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宋体</vt:lpstr>
      <vt:lpstr>Arial</vt:lpstr>
      <vt:lpstr>Calibri</vt:lpstr>
      <vt:lpstr>Calibri Light</vt:lpstr>
      <vt:lpstr>Office 主题</vt:lpstr>
      <vt:lpstr>  贪吃蛇大作战 简化版2.0   项目展示</vt:lpstr>
      <vt:lpstr>游戏规则</vt:lpstr>
      <vt:lpstr>原版游戏展示</vt:lpstr>
      <vt:lpstr>具体实现</vt:lpstr>
      <vt:lpstr>建设游戏框架</vt:lpstr>
      <vt:lpstr>Grid类</vt:lpstr>
      <vt:lpstr>游戏视图</vt:lpstr>
      <vt:lpstr>游戏控制器</vt:lpstr>
      <vt:lpstr>AI设计与实现</vt:lpstr>
      <vt:lpstr>1.0版本中AI最终效果</vt:lpstr>
      <vt:lpstr>后期制作与2.0版本的升级</vt:lpstr>
      <vt:lpstr>PowerPoint 演示文稿</vt:lpstr>
      <vt:lpstr>PowerPoint 演示文稿</vt:lpstr>
      <vt:lpstr>整体界面</vt:lpstr>
      <vt:lpstr>游戏展示</vt:lpstr>
      <vt:lpstr>展示到此结束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Mr. d</cp:lastModifiedBy>
  <cp:revision>5</cp:revision>
  <dcterms:created xsi:type="dcterms:W3CDTF">2016-12-25T12:26:00Z</dcterms:created>
  <dcterms:modified xsi:type="dcterms:W3CDTF">2019-08-20T02:16:56Z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

<file path=docProps/thumbnail.jpeg>
</file>